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Sarabun" panose="020B0604020202020204" charset="-34"/>
      <p:regular r:id="rId10"/>
    </p:embeddedFont>
    <p:embeddedFont>
      <p:font typeface="Sarabun Bold" panose="020B0604020202020204" charset="-34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svg"/><Relationship Id="rId18" Type="http://schemas.openxmlformats.org/officeDocument/2006/relationships/image" Target="../media/image15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17" Type="http://schemas.openxmlformats.org/officeDocument/2006/relationships/image" Target="../media/image28.svg"/><Relationship Id="rId2" Type="http://schemas.openxmlformats.org/officeDocument/2006/relationships/image" Target="../media/image9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2.svg"/><Relationship Id="rId5" Type="http://schemas.openxmlformats.org/officeDocument/2006/relationships/image" Target="../media/image2.svg"/><Relationship Id="rId15" Type="http://schemas.openxmlformats.org/officeDocument/2006/relationships/image" Target="../media/image26.svg"/><Relationship Id="rId10" Type="http://schemas.openxmlformats.org/officeDocument/2006/relationships/image" Target="../media/image11.png"/><Relationship Id="rId19" Type="http://schemas.openxmlformats.org/officeDocument/2006/relationships/image" Target="../media/image30.svg"/><Relationship Id="rId4" Type="http://schemas.openxmlformats.org/officeDocument/2006/relationships/image" Target="../media/image1.png"/><Relationship Id="rId9" Type="http://schemas.openxmlformats.org/officeDocument/2006/relationships/image" Target="../media/image20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4.sv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8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3117007" cy="3117007"/>
          </a:xfrm>
          <a:custGeom>
            <a:avLst/>
            <a:gdLst/>
            <a:ahLst/>
            <a:cxnLst/>
            <a:rect l="l" t="t" r="r" b="b"/>
            <a:pathLst>
              <a:path w="3117007" h="3117007">
                <a:moveTo>
                  <a:pt x="0" y="0"/>
                </a:moveTo>
                <a:lnTo>
                  <a:pt x="3117007" y="0"/>
                </a:lnTo>
                <a:lnTo>
                  <a:pt x="3117007" y="3117007"/>
                </a:lnTo>
                <a:lnTo>
                  <a:pt x="0" y="3117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8146725" y="0"/>
            <a:ext cx="3117007" cy="3117007"/>
          </a:xfrm>
          <a:custGeom>
            <a:avLst/>
            <a:gdLst/>
            <a:ahLst/>
            <a:cxnLst/>
            <a:rect l="l" t="t" r="r" b="b"/>
            <a:pathLst>
              <a:path w="3117007" h="3117007">
                <a:moveTo>
                  <a:pt x="0" y="0"/>
                </a:moveTo>
                <a:lnTo>
                  <a:pt x="3117007" y="0"/>
                </a:lnTo>
                <a:lnTo>
                  <a:pt x="3117007" y="3117007"/>
                </a:lnTo>
                <a:lnTo>
                  <a:pt x="0" y="31170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6865307"/>
            <a:ext cx="3430268" cy="3421693"/>
          </a:xfrm>
          <a:custGeom>
            <a:avLst/>
            <a:gdLst/>
            <a:ahLst/>
            <a:cxnLst/>
            <a:rect l="l" t="t" r="r" b="b"/>
            <a:pathLst>
              <a:path w="3430268" h="3421693">
                <a:moveTo>
                  <a:pt x="0" y="0"/>
                </a:moveTo>
                <a:lnTo>
                  <a:pt x="3430268" y="0"/>
                </a:lnTo>
                <a:lnTo>
                  <a:pt x="3430268" y="3421693"/>
                </a:lnTo>
                <a:lnTo>
                  <a:pt x="0" y="34216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739995">
            <a:off x="16206586" y="598285"/>
            <a:ext cx="3515128" cy="2122258"/>
          </a:xfrm>
          <a:custGeom>
            <a:avLst/>
            <a:gdLst/>
            <a:ahLst/>
            <a:cxnLst/>
            <a:rect l="l" t="t" r="r" b="b"/>
            <a:pathLst>
              <a:path w="3515128" h="2122258">
                <a:moveTo>
                  <a:pt x="0" y="0"/>
                </a:moveTo>
                <a:lnTo>
                  <a:pt x="3515128" y="0"/>
                </a:lnTo>
                <a:lnTo>
                  <a:pt x="3515128" y="2122259"/>
                </a:lnTo>
                <a:lnTo>
                  <a:pt x="0" y="2122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4385245" y="-877854"/>
            <a:ext cx="3936147" cy="3586814"/>
          </a:xfrm>
          <a:custGeom>
            <a:avLst/>
            <a:gdLst/>
            <a:ahLst/>
            <a:cxnLst/>
            <a:rect l="l" t="t" r="r" b="b"/>
            <a:pathLst>
              <a:path w="3936147" h="3586814">
                <a:moveTo>
                  <a:pt x="0" y="0"/>
                </a:moveTo>
                <a:lnTo>
                  <a:pt x="3936147" y="0"/>
                </a:lnTo>
                <a:lnTo>
                  <a:pt x="3936147" y="3586814"/>
                </a:lnTo>
                <a:lnTo>
                  <a:pt x="0" y="3586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511899">
            <a:off x="2653248" y="2253069"/>
            <a:ext cx="2261628" cy="3513828"/>
          </a:xfrm>
          <a:custGeom>
            <a:avLst/>
            <a:gdLst/>
            <a:ahLst/>
            <a:cxnLst/>
            <a:rect l="l" t="t" r="r" b="b"/>
            <a:pathLst>
              <a:path w="2261628" h="3513828">
                <a:moveTo>
                  <a:pt x="0" y="0"/>
                </a:moveTo>
                <a:lnTo>
                  <a:pt x="2261627" y="0"/>
                </a:lnTo>
                <a:lnTo>
                  <a:pt x="2261627" y="3513828"/>
                </a:lnTo>
                <a:lnTo>
                  <a:pt x="0" y="3513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80186">
            <a:off x="13396175" y="675882"/>
            <a:ext cx="2641295" cy="2511631"/>
          </a:xfrm>
          <a:custGeom>
            <a:avLst/>
            <a:gdLst/>
            <a:ahLst/>
            <a:cxnLst/>
            <a:rect l="l" t="t" r="r" b="b"/>
            <a:pathLst>
              <a:path w="2641295" h="2511631">
                <a:moveTo>
                  <a:pt x="0" y="0"/>
                </a:moveTo>
                <a:lnTo>
                  <a:pt x="2641295" y="0"/>
                </a:lnTo>
                <a:lnTo>
                  <a:pt x="2641295" y="2511631"/>
                </a:lnTo>
                <a:lnTo>
                  <a:pt x="0" y="25116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739941" y="4433412"/>
            <a:ext cx="12156021" cy="3742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95"/>
              </a:lnSpc>
            </a:pPr>
            <a:r>
              <a:rPr lang="en-US" sz="10199">
                <a:solidFill>
                  <a:srgbClr val="B4C5E0"/>
                </a:solidFill>
                <a:cs typeface="Sarabun"/>
              </a:rPr>
              <a:t>หน่วย</a:t>
            </a:r>
          </a:p>
          <a:p>
            <a:pPr>
              <a:lnSpc>
                <a:spcPts val="15095"/>
              </a:lnSpc>
            </a:pPr>
            <a:r>
              <a:rPr lang="en-US" sz="10199">
                <a:solidFill>
                  <a:srgbClr val="B4C5E0"/>
                </a:solidFill>
                <a:cs typeface="Sarabun"/>
              </a:rPr>
              <a:t>ปริมาตร และน้ำหนัก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151429" y="8677275"/>
            <a:ext cx="8295532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3"/>
              </a:lnSpc>
            </a:pPr>
            <a:r>
              <a:rPr lang="en-US" sz="3903">
                <a:solidFill>
                  <a:srgbClr val="12467B"/>
                </a:solidFill>
                <a:cs typeface="Sarabun Bold"/>
              </a:rPr>
              <a:t>ผู้สอน นางสาวสุพรรณษา พุกกะเวส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4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169069"/>
            <a:ext cx="14398578" cy="5400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1082" lvl="1" indent="-550541">
              <a:lnSpc>
                <a:spcPts val="8669"/>
              </a:lnSpc>
              <a:buFont typeface="Arial"/>
              <a:buChar char="•"/>
            </a:pPr>
            <a:r>
              <a:rPr lang="en-US" sz="5099">
                <a:solidFill>
                  <a:srgbClr val="FFF8ED"/>
                </a:solidFill>
                <a:latin typeface="Sarabun Bold"/>
                <a:cs typeface="Sarabun Bold"/>
              </a:rPr>
              <a:t>      การใช้อุปกรณ์วัดความยาว และความกว้างของสิ่งของนั้นๆ</a:t>
            </a:r>
          </a:p>
          <a:p>
            <a:pPr marL="1101082" lvl="1" indent="-550541">
              <a:lnSpc>
                <a:spcPts val="8669"/>
              </a:lnSpc>
              <a:buFont typeface="Arial"/>
              <a:buChar char="•"/>
            </a:pPr>
            <a:r>
              <a:rPr lang="en-US" sz="5099">
                <a:solidFill>
                  <a:srgbClr val="FFF8ED"/>
                </a:solidFill>
                <a:latin typeface="Sarabun Bold"/>
                <a:cs typeface="Sarabun Bold"/>
              </a:rPr>
              <a:t>    การชั่งน้ำหนักวัดความหนักของสิ่งของชนิดต่างๆ ของจำนวนน้อยน้ำหนักก็จะน้อย</a:t>
            </a:r>
          </a:p>
          <a:p>
            <a:pPr algn="l">
              <a:lnSpc>
                <a:spcPts val="8669"/>
              </a:lnSpc>
            </a:pPr>
            <a:r>
              <a:rPr lang="en-US" sz="5099">
                <a:solidFill>
                  <a:srgbClr val="FFF8ED"/>
                </a:solidFill>
                <a:latin typeface="Sarabun Bold"/>
              </a:rPr>
              <a:t>        </a:t>
            </a:r>
            <a:r>
              <a:rPr lang="en-US" sz="5099">
                <a:solidFill>
                  <a:srgbClr val="FFF8ED"/>
                </a:solidFill>
                <a:cs typeface="Sarabun Bold"/>
              </a:rPr>
              <a:t>ของจำนวนเยอะน้ำหนักก็จะเยอะ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11913" y="1329481"/>
            <a:ext cx="13216184" cy="99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19"/>
              </a:lnSpc>
            </a:pPr>
            <a:r>
              <a:rPr lang="en-US" sz="8183">
                <a:solidFill>
                  <a:srgbClr val="FFF8ED"/>
                </a:solidFill>
                <a:latin typeface="Sarabun"/>
                <a:cs typeface="Sarabun"/>
              </a:rPr>
              <a:t>ปริมาตร และน้ำหนักคืออะไร ?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15252481" y="5296217"/>
            <a:ext cx="3035519" cy="3035519"/>
          </a:xfrm>
          <a:custGeom>
            <a:avLst/>
            <a:gdLst/>
            <a:ahLst/>
            <a:cxnLst/>
            <a:rect l="l" t="t" r="r" b="b"/>
            <a:pathLst>
              <a:path w="3035519" h="3035519">
                <a:moveTo>
                  <a:pt x="0" y="0"/>
                </a:moveTo>
                <a:lnTo>
                  <a:pt x="3035519" y="0"/>
                </a:lnTo>
                <a:lnTo>
                  <a:pt x="3035519" y="3035519"/>
                </a:lnTo>
                <a:lnTo>
                  <a:pt x="0" y="3035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400000">
            <a:off x="13734722" y="8176197"/>
            <a:ext cx="3035519" cy="3035519"/>
          </a:xfrm>
          <a:custGeom>
            <a:avLst/>
            <a:gdLst/>
            <a:ahLst/>
            <a:cxnLst/>
            <a:rect l="l" t="t" r="r" b="b"/>
            <a:pathLst>
              <a:path w="3035519" h="3035519">
                <a:moveTo>
                  <a:pt x="0" y="0"/>
                </a:moveTo>
                <a:lnTo>
                  <a:pt x="3035519" y="0"/>
                </a:lnTo>
                <a:lnTo>
                  <a:pt x="3035519" y="3035519"/>
                </a:lnTo>
                <a:lnTo>
                  <a:pt x="0" y="30355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9426392" y="7900550"/>
            <a:ext cx="3936147" cy="3586814"/>
          </a:xfrm>
          <a:custGeom>
            <a:avLst/>
            <a:gdLst/>
            <a:ahLst/>
            <a:cxnLst/>
            <a:rect l="l" t="t" r="r" b="b"/>
            <a:pathLst>
              <a:path w="3936147" h="3586814">
                <a:moveTo>
                  <a:pt x="0" y="0"/>
                </a:moveTo>
                <a:lnTo>
                  <a:pt x="3936147" y="0"/>
                </a:lnTo>
                <a:lnTo>
                  <a:pt x="3936147" y="3586814"/>
                </a:lnTo>
                <a:lnTo>
                  <a:pt x="0" y="3586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110438" y="658335"/>
            <a:ext cx="3515128" cy="2122258"/>
          </a:xfrm>
          <a:custGeom>
            <a:avLst/>
            <a:gdLst/>
            <a:ahLst/>
            <a:cxnLst/>
            <a:rect l="l" t="t" r="r" b="b"/>
            <a:pathLst>
              <a:path w="3515128" h="2122258">
                <a:moveTo>
                  <a:pt x="0" y="2122258"/>
                </a:moveTo>
                <a:lnTo>
                  <a:pt x="3515128" y="2122258"/>
                </a:lnTo>
                <a:lnTo>
                  <a:pt x="3515128" y="0"/>
                </a:lnTo>
                <a:lnTo>
                  <a:pt x="0" y="0"/>
                </a:lnTo>
                <a:lnTo>
                  <a:pt x="0" y="21222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2171189">
            <a:off x="14007048" y="1023679"/>
            <a:ext cx="2261628" cy="3513828"/>
          </a:xfrm>
          <a:custGeom>
            <a:avLst/>
            <a:gdLst/>
            <a:ahLst/>
            <a:cxnLst/>
            <a:rect l="l" t="t" r="r" b="b"/>
            <a:pathLst>
              <a:path w="2261628" h="3513828">
                <a:moveTo>
                  <a:pt x="0" y="0"/>
                </a:moveTo>
                <a:lnTo>
                  <a:pt x="2261627" y="0"/>
                </a:lnTo>
                <a:lnTo>
                  <a:pt x="2261627" y="3513828"/>
                </a:lnTo>
                <a:lnTo>
                  <a:pt x="0" y="3513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5041" flipH="1">
            <a:off x="16703735" y="9435124"/>
            <a:ext cx="3168529" cy="1431247"/>
          </a:xfrm>
          <a:custGeom>
            <a:avLst/>
            <a:gdLst/>
            <a:ahLst/>
            <a:cxnLst/>
            <a:rect l="l" t="t" r="r" b="b"/>
            <a:pathLst>
              <a:path w="3168529" h="1431247">
                <a:moveTo>
                  <a:pt x="3168530" y="0"/>
                </a:moveTo>
                <a:lnTo>
                  <a:pt x="0" y="0"/>
                </a:lnTo>
                <a:lnTo>
                  <a:pt x="0" y="1431247"/>
                </a:lnTo>
                <a:lnTo>
                  <a:pt x="3168530" y="1431247"/>
                </a:lnTo>
                <a:lnTo>
                  <a:pt x="31685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5955882" y="0"/>
            <a:ext cx="2332118" cy="2332118"/>
          </a:xfrm>
          <a:custGeom>
            <a:avLst/>
            <a:gdLst/>
            <a:ahLst/>
            <a:cxnLst/>
            <a:rect l="l" t="t" r="r" b="b"/>
            <a:pathLst>
              <a:path w="2332118" h="2332118">
                <a:moveTo>
                  <a:pt x="0" y="0"/>
                </a:moveTo>
                <a:lnTo>
                  <a:pt x="2332118" y="0"/>
                </a:lnTo>
                <a:lnTo>
                  <a:pt x="2332118" y="2332118"/>
                </a:lnTo>
                <a:lnTo>
                  <a:pt x="0" y="23321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199924" y="7712132"/>
            <a:ext cx="2438616" cy="2438616"/>
          </a:xfrm>
          <a:custGeom>
            <a:avLst/>
            <a:gdLst/>
            <a:ahLst/>
            <a:cxnLst/>
            <a:rect l="l" t="t" r="r" b="b"/>
            <a:pathLst>
              <a:path w="2438616" h="2438616">
                <a:moveTo>
                  <a:pt x="0" y="0"/>
                </a:moveTo>
                <a:lnTo>
                  <a:pt x="2438615" y="0"/>
                </a:lnTo>
                <a:lnTo>
                  <a:pt x="2438615" y="2438615"/>
                </a:lnTo>
                <a:lnTo>
                  <a:pt x="0" y="24386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38691" y="2504606"/>
            <a:ext cx="2255055" cy="2638894"/>
          </a:xfrm>
          <a:custGeom>
            <a:avLst/>
            <a:gdLst/>
            <a:ahLst/>
            <a:cxnLst/>
            <a:rect l="l" t="t" r="r" b="b"/>
            <a:pathLst>
              <a:path w="2255055" h="2638894">
                <a:moveTo>
                  <a:pt x="0" y="0"/>
                </a:moveTo>
                <a:lnTo>
                  <a:pt x="2255055" y="0"/>
                </a:lnTo>
                <a:lnTo>
                  <a:pt x="2255055" y="2638894"/>
                </a:lnTo>
                <a:lnTo>
                  <a:pt x="0" y="26388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252879" y="2504606"/>
            <a:ext cx="3907152" cy="2573837"/>
          </a:xfrm>
          <a:custGeom>
            <a:avLst/>
            <a:gdLst/>
            <a:ahLst/>
            <a:cxnLst/>
            <a:rect l="l" t="t" r="r" b="b"/>
            <a:pathLst>
              <a:path w="3907152" h="2573837">
                <a:moveTo>
                  <a:pt x="0" y="0"/>
                </a:moveTo>
                <a:lnTo>
                  <a:pt x="3907152" y="0"/>
                </a:lnTo>
                <a:lnTo>
                  <a:pt x="3907152" y="2573837"/>
                </a:lnTo>
                <a:lnTo>
                  <a:pt x="0" y="25738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03596" y="2273086"/>
            <a:ext cx="2767566" cy="2732342"/>
          </a:xfrm>
          <a:custGeom>
            <a:avLst/>
            <a:gdLst/>
            <a:ahLst/>
            <a:cxnLst/>
            <a:rect l="l" t="t" r="r" b="b"/>
            <a:pathLst>
              <a:path w="2767566" h="2732342">
                <a:moveTo>
                  <a:pt x="0" y="0"/>
                </a:moveTo>
                <a:lnTo>
                  <a:pt x="2767566" y="0"/>
                </a:lnTo>
                <a:lnTo>
                  <a:pt x="2767566" y="2732343"/>
                </a:lnTo>
                <a:lnTo>
                  <a:pt x="0" y="27323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238691" y="6384708"/>
            <a:ext cx="2968512" cy="1984465"/>
          </a:xfrm>
          <a:custGeom>
            <a:avLst/>
            <a:gdLst/>
            <a:ahLst/>
            <a:cxnLst/>
            <a:rect l="l" t="t" r="r" b="b"/>
            <a:pathLst>
              <a:path w="2968512" h="1984465">
                <a:moveTo>
                  <a:pt x="0" y="0"/>
                </a:moveTo>
                <a:lnTo>
                  <a:pt x="2968513" y="0"/>
                </a:lnTo>
                <a:lnTo>
                  <a:pt x="2968513" y="1984465"/>
                </a:lnTo>
                <a:lnTo>
                  <a:pt x="0" y="19844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283238" y="6493443"/>
            <a:ext cx="2587925" cy="2057400"/>
          </a:xfrm>
          <a:custGeom>
            <a:avLst/>
            <a:gdLst/>
            <a:ahLst/>
            <a:cxnLst/>
            <a:rect l="l" t="t" r="r" b="b"/>
            <a:pathLst>
              <a:path w="2587925" h="2057400">
                <a:moveTo>
                  <a:pt x="0" y="0"/>
                </a:moveTo>
                <a:lnTo>
                  <a:pt x="2587924" y="0"/>
                </a:lnTo>
                <a:lnTo>
                  <a:pt x="258792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585377" y="6384708"/>
            <a:ext cx="1851205" cy="2062243"/>
          </a:xfrm>
          <a:custGeom>
            <a:avLst/>
            <a:gdLst/>
            <a:ahLst/>
            <a:cxnLst/>
            <a:rect l="l" t="t" r="r" b="b"/>
            <a:pathLst>
              <a:path w="1851205" h="2062243">
                <a:moveTo>
                  <a:pt x="0" y="0"/>
                </a:moveTo>
                <a:lnTo>
                  <a:pt x="1851205" y="0"/>
                </a:lnTo>
                <a:lnTo>
                  <a:pt x="1851205" y="2062242"/>
                </a:lnTo>
                <a:lnTo>
                  <a:pt x="0" y="206224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94247" y="5305267"/>
            <a:ext cx="4933134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12467B"/>
                </a:solidFill>
                <a:cs typeface="Sarabun Bold"/>
              </a:rPr>
              <a:t>ตราชั่ง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6321" y="1038626"/>
            <a:ext cx="14613710" cy="886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1"/>
              </a:lnSpc>
            </a:pPr>
            <a:r>
              <a:rPr lang="en-US" sz="7300">
                <a:solidFill>
                  <a:srgbClr val="12467B"/>
                </a:solidFill>
                <a:cs typeface="Sarabun Bold"/>
              </a:rPr>
              <a:t>สื่อ อุปกรณ์ชั่งน้ำหนัก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77433" y="5305267"/>
            <a:ext cx="4933134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12467B"/>
                </a:solidFill>
                <a:cs typeface="Sarabun Bold"/>
              </a:rPr>
              <a:t>เครื่องชั่งน้ำหนัก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70015" y="5305267"/>
            <a:ext cx="4933134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12467B"/>
                </a:solidFill>
                <a:cs typeface="Sarabun Bold"/>
              </a:rPr>
              <a:t>ตราชั่งดิจิตอล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238691" y="8664448"/>
            <a:ext cx="4933134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12467B"/>
                </a:solidFill>
                <a:cs typeface="Sarabun Bold"/>
              </a:rPr>
              <a:t>ตลับเมตร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527381" y="8664448"/>
            <a:ext cx="4933134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12467B"/>
                </a:solidFill>
                <a:cs typeface="Sarabun Bold"/>
              </a:rPr>
              <a:t>ถ้วยตวง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693464" y="8522346"/>
            <a:ext cx="4933134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12467B"/>
                </a:solidFill>
                <a:cs typeface="Sarabun Bold"/>
              </a:rPr>
              <a:t>ช้อนตวง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9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492162" y="-986237"/>
            <a:ext cx="3450835" cy="2083442"/>
          </a:xfrm>
          <a:custGeom>
            <a:avLst/>
            <a:gdLst/>
            <a:ahLst/>
            <a:cxnLst/>
            <a:rect l="l" t="t" r="r" b="b"/>
            <a:pathLst>
              <a:path w="3450835" h="2083442">
                <a:moveTo>
                  <a:pt x="0" y="0"/>
                </a:moveTo>
                <a:lnTo>
                  <a:pt x="3450835" y="0"/>
                </a:lnTo>
                <a:lnTo>
                  <a:pt x="3450835" y="2083441"/>
                </a:lnTo>
                <a:lnTo>
                  <a:pt x="0" y="208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93602">
            <a:off x="-406971" y="7723307"/>
            <a:ext cx="4648302" cy="4235765"/>
          </a:xfrm>
          <a:custGeom>
            <a:avLst/>
            <a:gdLst/>
            <a:ahLst/>
            <a:cxnLst/>
            <a:rect l="l" t="t" r="r" b="b"/>
            <a:pathLst>
              <a:path w="4648302" h="4235765">
                <a:moveTo>
                  <a:pt x="0" y="0"/>
                </a:moveTo>
                <a:lnTo>
                  <a:pt x="4648302" y="0"/>
                </a:lnTo>
                <a:lnTo>
                  <a:pt x="4648302" y="4235766"/>
                </a:lnTo>
                <a:lnTo>
                  <a:pt x="0" y="4235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70870" y="5108422"/>
            <a:ext cx="3546260" cy="4149878"/>
          </a:xfrm>
          <a:custGeom>
            <a:avLst/>
            <a:gdLst/>
            <a:ahLst/>
            <a:cxnLst/>
            <a:rect l="l" t="t" r="r" b="b"/>
            <a:pathLst>
              <a:path w="3546260" h="4149878">
                <a:moveTo>
                  <a:pt x="0" y="0"/>
                </a:moveTo>
                <a:lnTo>
                  <a:pt x="3546260" y="0"/>
                </a:lnTo>
                <a:lnTo>
                  <a:pt x="3546260" y="4149878"/>
                </a:lnTo>
                <a:lnTo>
                  <a:pt x="0" y="4149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31176" y="3600198"/>
            <a:ext cx="2025649" cy="1906642"/>
          </a:xfrm>
          <a:custGeom>
            <a:avLst/>
            <a:gdLst/>
            <a:ahLst/>
            <a:cxnLst/>
            <a:rect l="l" t="t" r="r" b="b"/>
            <a:pathLst>
              <a:path w="2025649" h="1906642">
                <a:moveTo>
                  <a:pt x="0" y="0"/>
                </a:moveTo>
                <a:lnTo>
                  <a:pt x="2025648" y="0"/>
                </a:lnTo>
                <a:lnTo>
                  <a:pt x="2025648" y="1906642"/>
                </a:lnTo>
                <a:lnTo>
                  <a:pt x="0" y="19066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70566" y="1789488"/>
            <a:ext cx="14146868" cy="75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1"/>
              </a:lnSpc>
            </a:pPr>
            <a:r>
              <a:rPr lang="en-US" sz="6300">
                <a:solidFill>
                  <a:srgbClr val="FFF8ED"/>
                </a:solidFill>
                <a:latin typeface="Sarabun"/>
                <a:cs typeface="Sarabun"/>
              </a:rPr>
              <a:t>ชีสชิ้นนี่หนักเท่าไหร่กันนะ 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46493" y="6885183"/>
            <a:ext cx="595015" cy="142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9"/>
              </a:lnSpc>
            </a:pPr>
            <a:r>
              <a:rPr lang="en-US" sz="8292">
                <a:solidFill>
                  <a:srgbClr val="000000"/>
                </a:solidFill>
                <a:latin typeface="Sarabun Bold"/>
              </a:rPr>
              <a:t>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955882" y="0"/>
            <a:ext cx="2332118" cy="2332118"/>
          </a:xfrm>
          <a:custGeom>
            <a:avLst/>
            <a:gdLst/>
            <a:ahLst/>
            <a:cxnLst/>
            <a:rect l="l" t="t" r="r" b="b"/>
            <a:pathLst>
              <a:path w="2332118" h="2332118">
                <a:moveTo>
                  <a:pt x="0" y="0"/>
                </a:moveTo>
                <a:lnTo>
                  <a:pt x="2332118" y="0"/>
                </a:lnTo>
                <a:lnTo>
                  <a:pt x="2332118" y="2332118"/>
                </a:lnTo>
                <a:lnTo>
                  <a:pt x="0" y="2332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0" y="7848384"/>
            <a:ext cx="2438616" cy="2438616"/>
          </a:xfrm>
          <a:custGeom>
            <a:avLst/>
            <a:gdLst/>
            <a:ahLst/>
            <a:cxnLst/>
            <a:rect l="l" t="t" r="r" b="b"/>
            <a:pathLst>
              <a:path w="2438616" h="2438616">
                <a:moveTo>
                  <a:pt x="0" y="0"/>
                </a:moveTo>
                <a:lnTo>
                  <a:pt x="2438616" y="0"/>
                </a:lnTo>
                <a:lnTo>
                  <a:pt x="2438616" y="2438616"/>
                </a:lnTo>
                <a:lnTo>
                  <a:pt x="0" y="24386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77788" y="2064069"/>
            <a:ext cx="14613710" cy="75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1"/>
              </a:lnSpc>
            </a:pPr>
            <a:r>
              <a:rPr lang="en-US" sz="6300">
                <a:solidFill>
                  <a:srgbClr val="12467B"/>
                </a:solidFill>
                <a:latin typeface="Sarabun Bold"/>
                <a:cs typeface="Sarabun Bold"/>
              </a:rPr>
              <a:t>ของที่เราใช้ทุกวันจะน้ำหนักเท่าไหร่นะ ?</a:t>
            </a:r>
          </a:p>
        </p:txBody>
      </p:sp>
      <p:sp>
        <p:nvSpPr>
          <p:cNvPr id="5" name="Freeform 5"/>
          <p:cNvSpPr/>
          <p:nvPr/>
        </p:nvSpPr>
        <p:spPr>
          <a:xfrm rot="1751483">
            <a:off x="527410" y="1243440"/>
            <a:ext cx="1826017" cy="824825"/>
          </a:xfrm>
          <a:custGeom>
            <a:avLst/>
            <a:gdLst/>
            <a:ahLst/>
            <a:cxnLst/>
            <a:rect l="l" t="t" r="r" b="b"/>
            <a:pathLst>
              <a:path w="1826017" h="824825">
                <a:moveTo>
                  <a:pt x="0" y="0"/>
                </a:moveTo>
                <a:lnTo>
                  <a:pt x="1826017" y="0"/>
                </a:lnTo>
                <a:lnTo>
                  <a:pt x="1826017" y="824825"/>
                </a:lnTo>
                <a:lnTo>
                  <a:pt x="0" y="8248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70234" y="5407957"/>
            <a:ext cx="3127410" cy="3659735"/>
          </a:xfrm>
          <a:custGeom>
            <a:avLst/>
            <a:gdLst/>
            <a:ahLst/>
            <a:cxnLst/>
            <a:rect l="l" t="t" r="r" b="b"/>
            <a:pathLst>
              <a:path w="3127410" h="3659735">
                <a:moveTo>
                  <a:pt x="0" y="0"/>
                </a:moveTo>
                <a:lnTo>
                  <a:pt x="3127411" y="0"/>
                </a:lnTo>
                <a:lnTo>
                  <a:pt x="3127411" y="3659735"/>
                </a:lnTo>
                <a:lnTo>
                  <a:pt x="0" y="36597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04271" y="5407957"/>
            <a:ext cx="3039317" cy="3556648"/>
          </a:xfrm>
          <a:custGeom>
            <a:avLst/>
            <a:gdLst/>
            <a:ahLst/>
            <a:cxnLst/>
            <a:rect l="l" t="t" r="r" b="b"/>
            <a:pathLst>
              <a:path w="3039317" h="3556648">
                <a:moveTo>
                  <a:pt x="0" y="0"/>
                </a:moveTo>
                <a:lnTo>
                  <a:pt x="3039317" y="0"/>
                </a:lnTo>
                <a:lnTo>
                  <a:pt x="3039317" y="3556648"/>
                </a:lnTo>
                <a:lnTo>
                  <a:pt x="0" y="35566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25439" y="3826392"/>
            <a:ext cx="1817001" cy="1830312"/>
          </a:xfrm>
          <a:custGeom>
            <a:avLst/>
            <a:gdLst/>
            <a:ahLst/>
            <a:cxnLst/>
            <a:rect l="l" t="t" r="r" b="b"/>
            <a:pathLst>
              <a:path w="1817001" h="1830312">
                <a:moveTo>
                  <a:pt x="0" y="0"/>
                </a:moveTo>
                <a:lnTo>
                  <a:pt x="1817001" y="0"/>
                </a:lnTo>
                <a:lnTo>
                  <a:pt x="1817001" y="1830313"/>
                </a:lnTo>
                <a:lnTo>
                  <a:pt x="0" y="1830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440509" y="3826392"/>
            <a:ext cx="1817001" cy="1830312"/>
          </a:xfrm>
          <a:custGeom>
            <a:avLst/>
            <a:gdLst/>
            <a:ahLst/>
            <a:cxnLst/>
            <a:rect l="l" t="t" r="r" b="b"/>
            <a:pathLst>
              <a:path w="1817001" h="1830312">
                <a:moveTo>
                  <a:pt x="0" y="0"/>
                </a:moveTo>
                <a:lnTo>
                  <a:pt x="1817001" y="0"/>
                </a:lnTo>
                <a:lnTo>
                  <a:pt x="1817001" y="1830313"/>
                </a:lnTo>
                <a:lnTo>
                  <a:pt x="0" y="1830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447245" y="3826392"/>
            <a:ext cx="1817001" cy="1830312"/>
          </a:xfrm>
          <a:custGeom>
            <a:avLst/>
            <a:gdLst/>
            <a:ahLst/>
            <a:cxnLst/>
            <a:rect l="l" t="t" r="r" b="b"/>
            <a:pathLst>
              <a:path w="1817001" h="1830312">
                <a:moveTo>
                  <a:pt x="0" y="0"/>
                </a:moveTo>
                <a:lnTo>
                  <a:pt x="1817001" y="0"/>
                </a:lnTo>
                <a:lnTo>
                  <a:pt x="1817001" y="1830313"/>
                </a:lnTo>
                <a:lnTo>
                  <a:pt x="0" y="1830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779708" y="7043406"/>
            <a:ext cx="508462" cy="1221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20"/>
              </a:lnSpc>
            </a:pPr>
            <a:r>
              <a:rPr lang="en-US" sz="7086">
                <a:solidFill>
                  <a:srgbClr val="000000"/>
                </a:solidFill>
                <a:latin typeface="Sarabun Bold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57510" y="6883897"/>
            <a:ext cx="518995" cy="124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6"/>
              </a:lnSpc>
            </a:pPr>
            <a:r>
              <a:rPr lang="en-US" sz="7233">
                <a:solidFill>
                  <a:srgbClr val="000000"/>
                </a:solidFill>
                <a:latin typeface="Sarabun Bold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4492162" y="-986237"/>
            <a:ext cx="3450835" cy="2083442"/>
          </a:xfrm>
          <a:custGeom>
            <a:avLst/>
            <a:gdLst/>
            <a:ahLst/>
            <a:cxnLst/>
            <a:rect l="l" t="t" r="r" b="b"/>
            <a:pathLst>
              <a:path w="3450835" h="2083442">
                <a:moveTo>
                  <a:pt x="0" y="0"/>
                </a:moveTo>
                <a:lnTo>
                  <a:pt x="3450835" y="0"/>
                </a:lnTo>
                <a:lnTo>
                  <a:pt x="3450835" y="2083441"/>
                </a:lnTo>
                <a:lnTo>
                  <a:pt x="0" y="2083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793602">
            <a:off x="-406971" y="7723307"/>
            <a:ext cx="4648302" cy="4235765"/>
          </a:xfrm>
          <a:custGeom>
            <a:avLst/>
            <a:gdLst/>
            <a:ahLst/>
            <a:cxnLst/>
            <a:rect l="l" t="t" r="r" b="b"/>
            <a:pathLst>
              <a:path w="4648302" h="4235765">
                <a:moveTo>
                  <a:pt x="0" y="0"/>
                </a:moveTo>
                <a:lnTo>
                  <a:pt x="4648302" y="0"/>
                </a:lnTo>
                <a:lnTo>
                  <a:pt x="4648302" y="4235766"/>
                </a:lnTo>
                <a:lnTo>
                  <a:pt x="0" y="4235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715523" y="5839510"/>
            <a:ext cx="3127410" cy="3659735"/>
          </a:xfrm>
          <a:custGeom>
            <a:avLst/>
            <a:gdLst/>
            <a:ahLst/>
            <a:cxnLst/>
            <a:rect l="l" t="t" r="r" b="b"/>
            <a:pathLst>
              <a:path w="3127410" h="3659735">
                <a:moveTo>
                  <a:pt x="0" y="0"/>
                </a:moveTo>
                <a:lnTo>
                  <a:pt x="3127410" y="0"/>
                </a:lnTo>
                <a:lnTo>
                  <a:pt x="3127410" y="3659736"/>
                </a:lnTo>
                <a:lnTo>
                  <a:pt x="0" y="3659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300258" y="6006433"/>
            <a:ext cx="3127410" cy="3659735"/>
          </a:xfrm>
          <a:custGeom>
            <a:avLst/>
            <a:gdLst/>
            <a:ahLst/>
            <a:cxnLst/>
            <a:rect l="l" t="t" r="r" b="b"/>
            <a:pathLst>
              <a:path w="3127410" h="3659735">
                <a:moveTo>
                  <a:pt x="0" y="0"/>
                </a:moveTo>
                <a:lnTo>
                  <a:pt x="3127410" y="0"/>
                </a:lnTo>
                <a:lnTo>
                  <a:pt x="3127410" y="3659735"/>
                </a:lnTo>
                <a:lnTo>
                  <a:pt x="0" y="3659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132851" y="5839510"/>
            <a:ext cx="3127410" cy="3659735"/>
          </a:xfrm>
          <a:custGeom>
            <a:avLst/>
            <a:gdLst/>
            <a:ahLst/>
            <a:cxnLst/>
            <a:rect l="l" t="t" r="r" b="b"/>
            <a:pathLst>
              <a:path w="3127410" h="3659735">
                <a:moveTo>
                  <a:pt x="0" y="0"/>
                </a:moveTo>
                <a:lnTo>
                  <a:pt x="3127411" y="0"/>
                </a:lnTo>
                <a:lnTo>
                  <a:pt x="3127411" y="3659736"/>
                </a:lnTo>
                <a:lnTo>
                  <a:pt x="0" y="36597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49713" y="2822164"/>
            <a:ext cx="2828501" cy="3396671"/>
          </a:xfrm>
          <a:custGeom>
            <a:avLst/>
            <a:gdLst/>
            <a:ahLst/>
            <a:cxnLst/>
            <a:rect l="l" t="t" r="r" b="b"/>
            <a:pathLst>
              <a:path w="2828501" h="3396671">
                <a:moveTo>
                  <a:pt x="0" y="0"/>
                </a:moveTo>
                <a:lnTo>
                  <a:pt x="2828500" y="0"/>
                </a:lnTo>
                <a:lnTo>
                  <a:pt x="2828500" y="3396671"/>
                </a:lnTo>
                <a:lnTo>
                  <a:pt x="0" y="3396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786203" y="3776893"/>
            <a:ext cx="988114" cy="2492948"/>
          </a:xfrm>
          <a:custGeom>
            <a:avLst/>
            <a:gdLst/>
            <a:ahLst/>
            <a:cxnLst/>
            <a:rect l="l" t="t" r="r" b="b"/>
            <a:pathLst>
              <a:path w="988114" h="2492948">
                <a:moveTo>
                  <a:pt x="0" y="0"/>
                </a:moveTo>
                <a:lnTo>
                  <a:pt x="988114" y="0"/>
                </a:lnTo>
                <a:lnTo>
                  <a:pt x="988114" y="2492948"/>
                </a:lnTo>
                <a:lnTo>
                  <a:pt x="0" y="24929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14812" y="4068165"/>
            <a:ext cx="763488" cy="2150671"/>
          </a:xfrm>
          <a:custGeom>
            <a:avLst/>
            <a:gdLst/>
            <a:ahLst/>
            <a:cxnLst/>
            <a:rect l="l" t="t" r="r" b="b"/>
            <a:pathLst>
              <a:path w="763488" h="2150671">
                <a:moveTo>
                  <a:pt x="0" y="0"/>
                </a:moveTo>
                <a:lnTo>
                  <a:pt x="763488" y="0"/>
                </a:lnTo>
                <a:lnTo>
                  <a:pt x="763488" y="2150670"/>
                </a:lnTo>
                <a:lnTo>
                  <a:pt x="0" y="21506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70566" y="1789488"/>
            <a:ext cx="14146868" cy="75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1"/>
              </a:lnSpc>
            </a:pPr>
            <a:r>
              <a:rPr lang="en-US" sz="6300">
                <a:solidFill>
                  <a:srgbClr val="0F549A"/>
                </a:solidFill>
                <a:latin typeface="Sarabun"/>
                <a:cs typeface="Sarabun"/>
              </a:rPr>
              <a:t>ขวดนี้ หนักกี่โล 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04465" y="7526503"/>
            <a:ext cx="518995" cy="124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6"/>
              </a:lnSpc>
            </a:pPr>
            <a:r>
              <a:rPr lang="en-US" sz="7233">
                <a:solidFill>
                  <a:srgbClr val="000000"/>
                </a:solidFill>
                <a:latin typeface="Sarabun Bold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50813" y="7536028"/>
            <a:ext cx="456830" cy="110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3"/>
              </a:lnSpc>
            </a:pPr>
            <a:r>
              <a:rPr lang="en-US" sz="6366">
                <a:solidFill>
                  <a:srgbClr val="000000"/>
                </a:solidFill>
                <a:latin typeface="Sarabun Bold"/>
              </a:rPr>
              <a:t>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7454" y="7394572"/>
            <a:ext cx="7698205" cy="124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6"/>
              </a:lnSpc>
            </a:pPr>
            <a:r>
              <a:rPr lang="en-US" sz="7233">
                <a:solidFill>
                  <a:srgbClr val="000000"/>
                </a:solidFill>
                <a:latin typeface="Sarabun Bold"/>
              </a:rPr>
              <a:t>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5383" y="-450025"/>
            <a:ext cx="7917233" cy="11187051"/>
          </a:xfrm>
          <a:custGeom>
            <a:avLst/>
            <a:gdLst/>
            <a:ahLst/>
            <a:cxnLst/>
            <a:rect l="l" t="t" r="r" b="b"/>
            <a:pathLst>
              <a:path w="7917233" h="11187051">
                <a:moveTo>
                  <a:pt x="0" y="0"/>
                </a:moveTo>
                <a:lnTo>
                  <a:pt x="7917234" y="0"/>
                </a:lnTo>
                <a:lnTo>
                  <a:pt x="7917234" y="11187050"/>
                </a:lnTo>
                <a:lnTo>
                  <a:pt x="0" y="11187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88069" y="453643"/>
            <a:ext cx="1892301" cy="93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4"/>
              </a:lnSpc>
            </a:pPr>
            <a:r>
              <a:rPr lang="en-US" sz="5481">
                <a:solidFill>
                  <a:srgbClr val="FFFFFF"/>
                </a:solidFill>
                <a:cs typeface="Sarabun Bold"/>
              </a:rPr>
              <a:t>ใบงาน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17434" y="8354294"/>
            <a:ext cx="2332118" cy="2332118"/>
          </a:xfrm>
          <a:custGeom>
            <a:avLst/>
            <a:gdLst/>
            <a:ahLst/>
            <a:cxnLst/>
            <a:rect l="l" t="t" r="r" b="b"/>
            <a:pathLst>
              <a:path w="2332118" h="2332118">
                <a:moveTo>
                  <a:pt x="0" y="0"/>
                </a:moveTo>
                <a:lnTo>
                  <a:pt x="2332118" y="0"/>
                </a:lnTo>
                <a:lnTo>
                  <a:pt x="2332118" y="2332118"/>
                </a:lnTo>
                <a:lnTo>
                  <a:pt x="0" y="2332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07628" y="0"/>
            <a:ext cx="3040398" cy="3040398"/>
          </a:xfrm>
          <a:custGeom>
            <a:avLst/>
            <a:gdLst/>
            <a:ahLst/>
            <a:cxnLst/>
            <a:rect l="l" t="t" r="r" b="b"/>
            <a:pathLst>
              <a:path w="3040398" h="3040398">
                <a:moveTo>
                  <a:pt x="0" y="0"/>
                </a:moveTo>
                <a:lnTo>
                  <a:pt x="3040398" y="0"/>
                </a:lnTo>
                <a:lnTo>
                  <a:pt x="3040398" y="3040398"/>
                </a:lnTo>
                <a:lnTo>
                  <a:pt x="0" y="30403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46866" y="378936"/>
            <a:ext cx="6597089" cy="9529128"/>
          </a:xfrm>
          <a:custGeom>
            <a:avLst/>
            <a:gdLst/>
            <a:ahLst/>
            <a:cxnLst/>
            <a:rect l="l" t="t" r="r" b="b"/>
            <a:pathLst>
              <a:path w="6597089" h="9529128">
                <a:moveTo>
                  <a:pt x="0" y="0"/>
                </a:moveTo>
                <a:lnTo>
                  <a:pt x="6597089" y="0"/>
                </a:lnTo>
                <a:lnTo>
                  <a:pt x="6597089" y="9529128"/>
                </a:lnTo>
                <a:lnTo>
                  <a:pt x="0" y="95291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73658" y="514175"/>
            <a:ext cx="6409835" cy="9258651"/>
          </a:xfrm>
          <a:custGeom>
            <a:avLst/>
            <a:gdLst/>
            <a:ahLst/>
            <a:cxnLst/>
            <a:rect l="l" t="t" r="r" b="b"/>
            <a:pathLst>
              <a:path w="6409835" h="9258651">
                <a:moveTo>
                  <a:pt x="0" y="0"/>
                </a:moveTo>
                <a:lnTo>
                  <a:pt x="6409835" y="0"/>
                </a:lnTo>
                <a:lnTo>
                  <a:pt x="6409835" y="9258650"/>
                </a:lnTo>
                <a:lnTo>
                  <a:pt x="0" y="92586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840469" y="606043"/>
            <a:ext cx="1892301" cy="93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4"/>
              </a:lnSpc>
            </a:pPr>
            <a:r>
              <a:rPr lang="en-US" sz="5481">
                <a:solidFill>
                  <a:srgbClr val="FFFFFF"/>
                </a:solidFill>
                <a:cs typeface="Sarabun Bold"/>
              </a:rPr>
              <a:t>ใบงาน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Sarabun</vt:lpstr>
      <vt:lpstr>Arial</vt:lpstr>
      <vt:lpstr>Sarabun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01-สื่อการสอนเกมจับคู่สิ่งของที่มีน้ำหนักเท่ากัน</dc:title>
  <dc:creator>DRU</dc:creator>
  <cp:lastModifiedBy>DRU</cp:lastModifiedBy>
  <cp:revision>2</cp:revision>
  <dcterms:created xsi:type="dcterms:W3CDTF">2006-08-16T00:00:00Z</dcterms:created>
  <dcterms:modified xsi:type="dcterms:W3CDTF">2024-01-23T08:11:27Z</dcterms:modified>
  <dc:identifier>DAF6rm_n0Vc</dc:identifier>
</cp:coreProperties>
</file>