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mon Tuesday" charset="1" panose="0200050604000002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A8B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670905">
            <a:off x="14592719" y="3353302"/>
            <a:ext cx="683184" cy="1588801"/>
          </a:xfrm>
          <a:custGeom>
            <a:avLst/>
            <a:gdLst/>
            <a:ahLst/>
            <a:cxnLst/>
            <a:rect r="r" b="b" t="t" l="l"/>
            <a:pathLst>
              <a:path h="1588801" w="683184">
                <a:moveTo>
                  <a:pt x="0" y="0"/>
                </a:moveTo>
                <a:lnTo>
                  <a:pt x="683185" y="0"/>
                </a:lnTo>
                <a:lnTo>
                  <a:pt x="683185" y="1588801"/>
                </a:lnTo>
                <a:lnTo>
                  <a:pt x="0" y="1588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92476" y="4147703"/>
            <a:ext cx="10703049" cy="199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09"/>
              </a:lnSpc>
            </a:pPr>
            <a:r>
              <a:rPr lang="en-US" sz="13090" spc="-130">
                <a:solidFill>
                  <a:srgbClr val="F4FAEC"/>
                </a:solidFill>
                <a:latin typeface="Lemon Tuesday"/>
                <a:cs typeface="Lemon Tuesday"/>
              </a:rPr>
              <a:t>อาหารหลัก 5 หมู่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75167" y="662978"/>
            <a:ext cx="116205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 spc="-104">
                <a:solidFill>
                  <a:srgbClr val="6A8B41"/>
                </a:solidFill>
                <a:cs typeface="Lemon Tuesday"/>
              </a:rPr>
              <a:t>หมู่</a:t>
            </a:r>
            <a:r>
              <a:rPr lang="en-US" sz="10400" spc="-104">
                <a:solidFill>
                  <a:srgbClr val="6A8B41"/>
                </a:solidFill>
                <a:latin typeface="Lemon Tuesday"/>
                <a:cs typeface="Lemon Tuesday"/>
              </a:rPr>
              <a:t>ที่ 1 โปรตีน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949886">
            <a:off x="2560517" y="77736"/>
            <a:ext cx="898122" cy="2088657"/>
          </a:xfrm>
          <a:custGeom>
            <a:avLst/>
            <a:gdLst/>
            <a:ahLst/>
            <a:cxnLst/>
            <a:rect r="r" b="b" t="t" l="l"/>
            <a:pathLst>
              <a:path h="2088657" w="898122">
                <a:moveTo>
                  <a:pt x="0" y="0"/>
                </a:moveTo>
                <a:lnTo>
                  <a:pt x="898123" y="0"/>
                </a:lnTo>
                <a:lnTo>
                  <a:pt x="898123" y="2088656"/>
                </a:lnTo>
                <a:lnTo>
                  <a:pt x="0" y="208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00573" y="6503732"/>
            <a:ext cx="4886855" cy="3450463"/>
          </a:xfrm>
          <a:custGeom>
            <a:avLst/>
            <a:gdLst/>
            <a:ahLst/>
            <a:cxnLst/>
            <a:rect r="r" b="b" t="t" l="l"/>
            <a:pathLst>
              <a:path h="3450463" w="4886855">
                <a:moveTo>
                  <a:pt x="0" y="0"/>
                </a:moveTo>
                <a:lnTo>
                  <a:pt x="4886854" y="0"/>
                </a:lnTo>
                <a:lnTo>
                  <a:pt x="4886854" y="3450463"/>
                </a:lnTo>
                <a:lnTo>
                  <a:pt x="0" y="3450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14841" y="2928481"/>
            <a:ext cx="12058318" cy="338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4464" spc="-44">
                <a:solidFill>
                  <a:srgbClr val="6A8B41"/>
                </a:solidFill>
                <a:cs typeface="Lemon Tuesday"/>
              </a:rPr>
              <a:t>อาหารที่ให้โปรตีน เช่น เนื้อหมู เนื้อไก่ เนื้อปลา นม ไข่ ถั่วเมล็ดแห้ง ถั่วเหลือง ถั่วเขียว ถั่วแระ ถั่วดำ ถั่วลิสง ซึ่งโปรตีนมีความจำเป็นต่อการทำงานของร่างกาย เพื่อให้ร่างกายมีความเจริญเติบโต รวมไปถึงช่วยสร้างกล้ามเนื้อ ฟื้นฟูกล้ามเนื้อ และซ่อมแซมเนื้อเยื่อส่วนที่สึกหรอได้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91270" y="1028700"/>
            <a:ext cx="116205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 spc="-104">
                <a:solidFill>
                  <a:srgbClr val="6A8B41"/>
                </a:solidFill>
                <a:latin typeface="Lemon Tuesday"/>
                <a:cs typeface="Lemon Tuesday"/>
              </a:rPr>
              <a:t>หมู่ที่ 2 คาร์โบไฮเดรต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6938352">
            <a:off x="14730304" y="-15628"/>
            <a:ext cx="898122" cy="2088657"/>
          </a:xfrm>
          <a:custGeom>
            <a:avLst/>
            <a:gdLst/>
            <a:ahLst/>
            <a:cxnLst/>
            <a:rect r="r" b="b" t="t" l="l"/>
            <a:pathLst>
              <a:path h="2088657" w="898122">
                <a:moveTo>
                  <a:pt x="0" y="0"/>
                </a:moveTo>
                <a:lnTo>
                  <a:pt x="898123" y="0"/>
                </a:lnTo>
                <a:lnTo>
                  <a:pt x="898123" y="2088656"/>
                </a:lnTo>
                <a:lnTo>
                  <a:pt x="0" y="208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3509" y="6758134"/>
            <a:ext cx="4793320" cy="3192994"/>
          </a:xfrm>
          <a:custGeom>
            <a:avLst/>
            <a:gdLst/>
            <a:ahLst/>
            <a:cxnLst/>
            <a:rect r="r" b="b" t="t" l="l"/>
            <a:pathLst>
              <a:path h="3192994" w="4793320">
                <a:moveTo>
                  <a:pt x="0" y="0"/>
                </a:moveTo>
                <a:lnTo>
                  <a:pt x="4793320" y="0"/>
                </a:lnTo>
                <a:lnTo>
                  <a:pt x="4793320" y="3192994"/>
                </a:lnTo>
                <a:lnTo>
                  <a:pt x="0" y="3192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23877" y="3287503"/>
            <a:ext cx="13887893" cy="359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8"/>
              </a:lnSpc>
              <a:spcBef>
                <a:spcPct val="0"/>
              </a:spcBef>
            </a:pPr>
            <a:r>
              <a:rPr lang="en-US" sz="3940" spc="-39">
                <a:solidFill>
                  <a:srgbClr val="6A8B41"/>
                </a:solidFill>
                <a:cs typeface="Lemon Tuesday"/>
              </a:rPr>
              <a:t>อาหารที่ให้คาร์โบไฮเดรต ได้แก่ อาหารประเภทแป้ง และธัญพืชทั้งหลาย เช่น ข้าว มัน ขนมปัง เป็นกลุ่มอาหารหลักที่ให้พลังงาน  หากเป็นธัญพืชที่ผ่านการขัดสีน้อย เช่น ข้าวกล้อง ข้าวโอ๊ต ข้าวบาร์เลย์ ก็จะยิ่งอุดมด้วยสารอาหาร และเส้นใยอาหารที่ช่วยส่งเสริมระบบการย่อยอาหารให้มีสุขภาพดี ช่วยให้ร่างกายนำไปใช้ประโยชน์มากที่สุด ส่วนที่เหลือใช้จะเปลี่ยนเป็นไขมันสะสมในร่างกายได้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949886">
            <a:off x="761735" y="520648"/>
            <a:ext cx="898122" cy="2088657"/>
          </a:xfrm>
          <a:custGeom>
            <a:avLst/>
            <a:gdLst/>
            <a:ahLst/>
            <a:cxnLst/>
            <a:rect r="r" b="b" t="t" l="l"/>
            <a:pathLst>
              <a:path h="2088657" w="898122">
                <a:moveTo>
                  <a:pt x="0" y="0"/>
                </a:moveTo>
                <a:lnTo>
                  <a:pt x="898123" y="0"/>
                </a:lnTo>
                <a:lnTo>
                  <a:pt x="898123" y="2088657"/>
                </a:lnTo>
                <a:lnTo>
                  <a:pt x="0" y="2088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17348" y="6294607"/>
            <a:ext cx="5117414" cy="3408884"/>
          </a:xfrm>
          <a:custGeom>
            <a:avLst/>
            <a:gdLst/>
            <a:ahLst/>
            <a:cxnLst/>
            <a:rect r="r" b="b" t="t" l="l"/>
            <a:pathLst>
              <a:path h="3408884" w="5117414">
                <a:moveTo>
                  <a:pt x="0" y="0"/>
                </a:moveTo>
                <a:lnTo>
                  <a:pt x="5117414" y="0"/>
                </a:lnTo>
                <a:lnTo>
                  <a:pt x="5117414" y="3408884"/>
                </a:lnTo>
                <a:lnTo>
                  <a:pt x="0" y="3408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83920" y="1406080"/>
            <a:ext cx="13378294" cy="128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35"/>
              </a:lnSpc>
            </a:pPr>
            <a:r>
              <a:rPr lang="en-US" sz="8362" spc="-83">
                <a:solidFill>
                  <a:srgbClr val="6A8B41"/>
                </a:solidFill>
                <a:cs typeface="Lemon Tuesday"/>
              </a:rPr>
              <a:t>หมู่</a:t>
            </a:r>
            <a:r>
              <a:rPr lang="en-US" sz="8362" spc="-83">
                <a:solidFill>
                  <a:srgbClr val="6A8B41"/>
                </a:solidFill>
                <a:latin typeface="Lemon Tuesday"/>
                <a:cs typeface="Lemon Tuesday"/>
              </a:rPr>
              <a:t>ที่ 3 เกลือแร่ และแร่ธาตุต่าง ๆ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0796" y="3209716"/>
            <a:ext cx="16086526" cy="2820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2"/>
              </a:lnSpc>
              <a:spcBef>
                <a:spcPct val="0"/>
              </a:spcBef>
            </a:pPr>
            <a:r>
              <a:rPr lang="en-US" sz="3710" spc="-37">
                <a:solidFill>
                  <a:srgbClr val="6A8B41"/>
                </a:solidFill>
                <a:cs typeface="Lemon Tuesday"/>
              </a:rPr>
              <a:t>อาหารที่ให้เกลือแร่ และแร่ธาตุต่าง ๆ มากจาก ฟักทอง  ผักบุ้ง ตำลึง แครอท คะน้า แตงกวา บวบ ฟักเขียว  ซึ่งเกลือแร่ และแร่ธาตุต่าง ๆ จากพืชผักเหล่านี้ เป็นสารอาหารที่ร่างกายต้องการ และขาดไม่ได้ เพราะเป็นส่วนประกอบของอวัยวะ และกล้ามเนื้อ เช่น กระดูก ฟัน เลือด ทั้งนี้ยังช่วยเสริมสร้างภูมิคุ้มกันให้แข็งแรง ช่วยซ่อมแซมเซลล์ที่เสียหาย ป้องกันการบาดเจ็บของร่างกาย ช่วยปกป้องกระดูกแตกหัก และช่วยป้องกันฟันผุได้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00346" y="1425774"/>
            <a:ext cx="7096751" cy="123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sz="8092" spc="-80">
                <a:solidFill>
                  <a:srgbClr val="6A8B41"/>
                </a:solidFill>
                <a:cs typeface="Lemon Tuesday"/>
              </a:rPr>
              <a:t>หมู่</a:t>
            </a:r>
            <a:r>
              <a:rPr lang="en-US" sz="8092" spc="-80">
                <a:solidFill>
                  <a:srgbClr val="6A8B41"/>
                </a:solidFill>
                <a:latin typeface="Lemon Tuesday"/>
                <a:cs typeface="Lemon Tuesday"/>
              </a:rPr>
              <a:t>ที่ 4 วิตามิน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949886">
            <a:off x="4121161" y="390971"/>
            <a:ext cx="898122" cy="2088657"/>
          </a:xfrm>
          <a:custGeom>
            <a:avLst/>
            <a:gdLst/>
            <a:ahLst/>
            <a:cxnLst/>
            <a:rect r="r" b="b" t="t" l="l"/>
            <a:pathLst>
              <a:path h="2088657" w="898122">
                <a:moveTo>
                  <a:pt x="0" y="0"/>
                </a:moveTo>
                <a:lnTo>
                  <a:pt x="898122" y="0"/>
                </a:lnTo>
                <a:lnTo>
                  <a:pt x="898122" y="2088656"/>
                </a:lnTo>
                <a:lnTo>
                  <a:pt x="0" y="208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49019" y="5437550"/>
            <a:ext cx="5852326" cy="4562197"/>
          </a:xfrm>
          <a:custGeom>
            <a:avLst/>
            <a:gdLst/>
            <a:ahLst/>
            <a:cxnLst/>
            <a:rect r="r" b="b" t="t" l="l"/>
            <a:pathLst>
              <a:path h="4562197" w="5852326">
                <a:moveTo>
                  <a:pt x="0" y="0"/>
                </a:moveTo>
                <a:lnTo>
                  <a:pt x="5852327" y="0"/>
                </a:lnTo>
                <a:lnTo>
                  <a:pt x="5852327" y="4562197"/>
                </a:lnTo>
                <a:lnTo>
                  <a:pt x="0" y="4562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79158" y="3541624"/>
            <a:ext cx="10069861" cy="4177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4"/>
              </a:lnSpc>
              <a:spcBef>
                <a:spcPct val="0"/>
              </a:spcBef>
            </a:pPr>
            <a:r>
              <a:rPr lang="en-US" sz="4579" spc="-45">
                <a:solidFill>
                  <a:srgbClr val="6A8B41"/>
                </a:solidFill>
                <a:cs typeface="Lemon Tuesday"/>
              </a:rPr>
              <a:t>อาหารที่ให้วิตามินมาจากผลไม้ชนิดต่าง ๆ เช่น กล้วย ส้ม มะละกอ แอปเปิล ลำไย มังคุด ผลไม้ตระกูลเบอร์รี่ และอื่น ๆ ซึ่งประโยชน์ของวิตามินบำรุงสุขภาพเหงือก และฟัน สุขภาพปาก ผิวหนังให้สดชื่น ช่วยให้ระบบการย่อย และการขับถ่ายเป็นปกติ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96518" y="633778"/>
            <a:ext cx="6700362" cy="128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35"/>
              </a:lnSpc>
            </a:pPr>
            <a:r>
              <a:rPr lang="en-US" sz="8362" spc="-83">
                <a:solidFill>
                  <a:srgbClr val="6A8B41"/>
                </a:solidFill>
                <a:cs typeface="Lemon Tuesday"/>
              </a:rPr>
              <a:t>หมู่</a:t>
            </a:r>
            <a:r>
              <a:rPr lang="en-US" sz="8362" spc="-83">
                <a:solidFill>
                  <a:srgbClr val="6A8B41"/>
                </a:solidFill>
                <a:latin typeface="Lemon Tuesday"/>
                <a:cs typeface="Lemon Tuesday"/>
              </a:rPr>
              <a:t>ที่ 5 ไขมัน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949886">
            <a:off x="5214810" y="77736"/>
            <a:ext cx="898122" cy="2088657"/>
          </a:xfrm>
          <a:custGeom>
            <a:avLst/>
            <a:gdLst/>
            <a:ahLst/>
            <a:cxnLst/>
            <a:rect r="r" b="b" t="t" l="l"/>
            <a:pathLst>
              <a:path h="2088657" w="898122">
                <a:moveTo>
                  <a:pt x="0" y="0"/>
                </a:moveTo>
                <a:lnTo>
                  <a:pt x="898123" y="0"/>
                </a:lnTo>
                <a:lnTo>
                  <a:pt x="898123" y="2088656"/>
                </a:lnTo>
                <a:lnTo>
                  <a:pt x="0" y="2088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48320" y="6454598"/>
            <a:ext cx="5476089" cy="3647810"/>
          </a:xfrm>
          <a:custGeom>
            <a:avLst/>
            <a:gdLst/>
            <a:ahLst/>
            <a:cxnLst/>
            <a:rect r="r" b="b" t="t" l="l"/>
            <a:pathLst>
              <a:path h="3647810" w="5476089">
                <a:moveTo>
                  <a:pt x="0" y="0"/>
                </a:moveTo>
                <a:lnTo>
                  <a:pt x="5476089" y="0"/>
                </a:lnTo>
                <a:lnTo>
                  <a:pt x="5476089" y="3647810"/>
                </a:lnTo>
                <a:lnTo>
                  <a:pt x="0" y="3647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54307" y="2591479"/>
            <a:ext cx="14464115" cy="3700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7"/>
              </a:lnSpc>
              <a:spcBef>
                <a:spcPct val="0"/>
              </a:spcBef>
            </a:pPr>
            <a:r>
              <a:rPr lang="en-US" sz="4056" spc="-40">
                <a:solidFill>
                  <a:srgbClr val="6A8B41"/>
                </a:solidFill>
                <a:cs typeface="Lemon Tuesday"/>
              </a:rPr>
              <a:t>อาหารที่ให้ไขมัน จะแบ่งเป็นไขมันอิ่มตัวที่ส่วนใหญ่จะได้จากสัตว์ เช่น น้ำมันหมู น้ำมันไก่  ครีม เนย ชีส และไขมันไม่อิ่มตัวจากพืชบางชนิด เช่น น้ำมันปาล์ม น้ำมันมะพร้าว น้ำมันมะกอก น้ำมันงา น้ำมันถั่วเหลือง น้ำมันรำข้าว น้ำมันถั่วลิสง ซึ่งประโยชน์ของไขมันช่วยในการดูดซึมของวิตามินที่ละลายในไขมัน ให้ความอบอุ่นแก่ร่างกาย นอกจากนี้ยังช่วยในการป้องกันการกระทบ กระเทือนของอวัยวะภายใน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DAF6qtbc8C4</dc:identifier>
  <dcterms:modified xsi:type="dcterms:W3CDTF">2011-08-01T06:04:30Z</dcterms:modified>
  <cp:revision>1</cp:revision>
  <dc:title>อาหารหลัก 5 หมู่</dc:title>
</cp:coreProperties>
</file>